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717D36-387A-4C88-BFAE-9D2E5E74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29F9B66-8A62-49F2-8861-0FB1F38AC6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73B99B-DE13-47A0-815C-7A1EA3EF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CDE0B8-B37E-4F1A-952D-7B11FB491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04450C-42D5-4297-9B10-21DCF1BA5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552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314F22-070B-479C-AE2D-96460143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C8AA55-823A-45B1-B1D1-5DF2DF4610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0FDB12-CC3E-4BC8-A2A1-CF5D393F3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BF7DF0-C793-4BA8-A383-9F7835D65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1D87AC-93D2-43A0-A415-C0A03DCA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244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65071F8-D065-429D-AD5E-2D45A7AD8B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D94F8D3-7E4C-4D9F-85AA-40F9314E2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25E7B5-3F4B-4FF6-80A0-69AE73075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776D1E-36C5-41E3-9689-72E448234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2D9473-11FD-494A-A66B-3E580681F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4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4DFE9C-3195-4BA8-8B8D-6F0386621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000964-0CE1-4D7D-9EED-85B0E7252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09C164-86FD-427E-95D4-9DA16297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0C83A3-665C-49C1-851D-4DE7ACEA3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D184F-D909-4C7D-A194-41EF23792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813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9501C3-4EDF-4A23-86F7-BBFEC208C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8F3AF0-3824-4520-98B0-A274DA438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D6407F-156A-4D7C-9F50-A284075FC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7FE2450-B823-451E-91E8-D2B0F051E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E83D9A-2237-4AE2-9508-8F3E6E9E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1939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D801FB-7ED8-4A54-81F7-19051769C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1D9EC2-08A4-4176-87AC-52D5A7779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088A3D4-5984-415D-A0E1-87C7C78CF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98B13B6-0CC1-45F8-B944-A6B58010C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35C325A-B317-4981-9E28-03AD7A9D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549F2A-7580-4ADF-97EA-31766EF8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579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1D0D5C-0ADA-4E11-BB89-1F79741FD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653A370-FC36-4F1C-8850-EE0C73460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FA5EA7-E9E9-4BF4-B77B-17D5A91E7D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6835C4-0E74-4F7A-AA4C-F7B2582204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CEE4B9E-E4A1-4473-ACE8-9D6F7137D4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DCA78F-78C9-420F-A66B-EE6A7DE53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B7F2626-6D44-47B5-B455-9127F1D34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6DA4B77-EB87-4CC2-95BC-611B7F8B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301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26F292-1D02-44A0-85B2-EB445E357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F0505A0-1A19-495B-B7D0-F18C9D2EC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646683C-8DBA-4B3B-9081-DDA93DE42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1B5DBEE-238D-427C-BBB8-A5C31D0C4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74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859A3FF-DCB8-4AC4-A22E-99990182D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BBDB24D-4E9C-4D12-8B71-9F74EDBF2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8BC0FCE-88BE-49F1-A833-EA1B13143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52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D61B58-860B-4A34-BA6E-A04FCAC27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0ABFEC-B79E-4C10-8FE7-4B7C3EC8C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6838071-DA8F-4859-B55A-6F77B9905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4A1915-ED43-4DA0-A92D-4FFA661BF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9AD6719-3565-48ED-B4F3-B305333C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401DFC2-DE46-4061-A5AB-4115F9D7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65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CD65DC-16BE-495E-8333-709C3AE7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A791044-C0BC-4152-A357-4EDD97920B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387A597-A3EF-4C24-A633-727732A27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7D3B9C-7B93-488F-9067-C89FB4604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4E3A503-7D80-4C82-AD9A-D1AAE8CBD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D231FC-3F77-4362-BC6C-C0FFB6AC6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008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CC6A81F-414F-48DF-A8A7-166141979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79B465E-0252-450C-B9BB-DDEFD5811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5FD992-CA22-4D6E-8903-E4F9D62D1F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04D3E-4FBC-4DEB-AD8A-29C982A7D8D2}" type="datetimeFigureOut">
              <a:rPr lang="es-MX" smtClean="0"/>
              <a:t>10/11/2021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948C73-CA05-4184-939A-E657A36C0E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7DF68C-EEA2-4924-BF02-4C78DC07F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A023-B2BA-4C6A-8C30-E3BBADB6CC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477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B2DD807-090F-4739-BB7B-ECFDB660EBB6}"/>
              </a:ext>
            </a:extLst>
          </p:cNvPr>
          <p:cNvSpPr txBox="1"/>
          <p:nvPr/>
        </p:nvSpPr>
        <p:spPr>
          <a:xfrm>
            <a:off x="393894" y="1139484"/>
            <a:ext cx="1800665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C00000"/>
                </a:solidFill>
              </a:rPr>
              <a:t>PLANIFICAR D&amp;D</a:t>
            </a:r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06516E35-4BBC-46FB-890B-F190436130E4}"/>
              </a:ext>
            </a:extLst>
          </p:cNvPr>
          <p:cNvGrpSpPr/>
          <p:nvPr/>
        </p:nvGrpSpPr>
        <p:grpSpPr>
          <a:xfrm>
            <a:off x="2264899" y="1157739"/>
            <a:ext cx="2572044" cy="830997"/>
            <a:chOff x="2264899" y="1157739"/>
            <a:chExt cx="2572044" cy="830997"/>
          </a:xfrm>
        </p:grpSpPr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884B7A25-5E17-4BB1-AFB1-4B9FFE90F68F}"/>
                </a:ext>
              </a:extLst>
            </p:cNvPr>
            <p:cNvSpPr txBox="1"/>
            <p:nvPr/>
          </p:nvSpPr>
          <p:spPr>
            <a:xfrm>
              <a:off x="3036278" y="1157739"/>
              <a:ext cx="1800665" cy="83099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>
                  <a:solidFill>
                    <a:schemeClr val="bg1"/>
                  </a:solidFill>
                </a:rPr>
                <a:t>EJECUTAR D&amp;D</a:t>
              </a:r>
            </a:p>
          </p:txBody>
        </p:sp>
        <p:sp>
          <p:nvSpPr>
            <p:cNvPr id="8" name="Flecha: a la derecha 7">
              <a:extLst>
                <a:ext uri="{FF2B5EF4-FFF2-40B4-BE49-F238E27FC236}">
                  <a16:creationId xmlns:a16="http://schemas.microsoft.com/office/drawing/2014/main" id="{1AC35B0B-CD9A-4971-8D60-E51CA26CAE45}"/>
                </a:ext>
              </a:extLst>
            </p:cNvPr>
            <p:cNvSpPr/>
            <p:nvPr/>
          </p:nvSpPr>
          <p:spPr>
            <a:xfrm>
              <a:off x="2264899" y="1420838"/>
              <a:ext cx="729175" cy="351692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0C8EA461-7FE3-4C1C-8856-28B4A75C1398}"/>
              </a:ext>
            </a:extLst>
          </p:cNvPr>
          <p:cNvGrpSpPr/>
          <p:nvPr/>
        </p:nvGrpSpPr>
        <p:grpSpPr>
          <a:xfrm>
            <a:off x="4921351" y="1157738"/>
            <a:ext cx="2600178" cy="830997"/>
            <a:chOff x="4921351" y="1157738"/>
            <a:chExt cx="2600178" cy="830997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B4CEB8C9-1481-4F41-B861-FFBA7F493D62}"/>
                </a:ext>
              </a:extLst>
            </p:cNvPr>
            <p:cNvSpPr txBox="1"/>
            <p:nvPr/>
          </p:nvSpPr>
          <p:spPr>
            <a:xfrm>
              <a:off x="5720864" y="1157738"/>
              <a:ext cx="1800665" cy="830997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>
                  <a:solidFill>
                    <a:srgbClr val="FF0000"/>
                  </a:solidFill>
                </a:rPr>
                <a:t>AUTORIZAR D&amp;D</a:t>
              </a:r>
            </a:p>
          </p:txBody>
        </p:sp>
        <p:sp>
          <p:nvSpPr>
            <p:cNvPr id="9" name="Flecha: a la derecha 8">
              <a:extLst>
                <a:ext uri="{FF2B5EF4-FFF2-40B4-BE49-F238E27FC236}">
                  <a16:creationId xmlns:a16="http://schemas.microsoft.com/office/drawing/2014/main" id="{566CE4C7-6B94-4006-BF41-2A4B650D3657}"/>
                </a:ext>
              </a:extLst>
            </p:cNvPr>
            <p:cNvSpPr/>
            <p:nvPr/>
          </p:nvSpPr>
          <p:spPr>
            <a:xfrm>
              <a:off x="4921351" y="1420838"/>
              <a:ext cx="729175" cy="351692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957235C-C2EA-4E61-AF3F-FE5DFB209515}"/>
              </a:ext>
            </a:extLst>
          </p:cNvPr>
          <p:cNvSpPr txBox="1"/>
          <p:nvPr/>
        </p:nvSpPr>
        <p:spPr>
          <a:xfrm>
            <a:off x="365756" y="755026"/>
            <a:ext cx="71417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spc="300" dirty="0"/>
              <a:t>8.3.1 Generalidades </a:t>
            </a:r>
            <a:endParaRPr lang="es-MX" b="1" spc="3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6DAE8B8-1501-4298-BA92-32F10A7E16FD}"/>
              </a:ext>
            </a:extLst>
          </p:cNvPr>
          <p:cNvSpPr txBox="1"/>
          <p:nvPr/>
        </p:nvSpPr>
        <p:spPr>
          <a:xfrm>
            <a:off x="287801" y="2207048"/>
            <a:ext cx="201285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C00000"/>
                </a:solidFill>
              </a:rPr>
              <a:t>8.3.2 Planificación del diseño y desarrollo.</a:t>
            </a:r>
          </a:p>
          <a:p>
            <a:endParaRPr lang="es-ES" sz="1400" b="1" dirty="0">
              <a:solidFill>
                <a:srgbClr val="C00000"/>
              </a:solidFill>
            </a:endParaRPr>
          </a:p>
          <a:p>
            <a:r>
              <a:rPr lang="es-ES" sz="1400" b="1" dirty="0">
                <a:solidFill>
                  <a:srgbClr val="C00000"/>
                </a:solidFill>
              </a:rPr>
              <a:t>8.3.3 Entradas para el diseño y desarrollo .</a:t>
            </a:r>
            <a:endParaRPr lang="es-MX" sz="1400" b="1" dirty="0">
              <a:solidFill>
                <a:srgbClr val="C0000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3A07ADF-43A7-4130-9545-351C1E1DED3E}"/>
              </a:ext>
            </a:extLst>
          </p:cNvPr>
          <p:cNvSpPr txBox="1"/>
          <p:nvPr/>
        </p:nvSpPr>
        <p:spPr>
          <a:xfrm>
            <a:off x="3062066" y="2207048"/>
            <a:ext cx="17877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0070C0"/>
                </a:solidFill>
              </a:rPr>
              <a:t>8.3.4 Controles del diseño y desarrollo </a:t>
            </a:r>
            <a:endParaRPr lang="es-MX" sz="1400" b="1" dirty="0">
              <a:solidFill>
                <a:srgbClr val="0070C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CDD5EA4-6536-440A-BDEE-C03C09C0AEED}"/>
              </a:ext>
            </a:extLst>
          </p:cNvPr>
          <p:cNvSpPr txBox="1"/>
          <p:nvPr/>
        </p:nvSpPr>
        <p:spPr>
          <a:xfrm>
            <a:off x="5786511" y="2207048"/>
            <a:ext cx="16693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rgbClr val="FF0000"/>
                </a:solidFill>
              </a:rPr>
              <a:t>8.3.5 Salidas del diseño y desarrollo </a:t>
            </a:r>
            <a:endParaRPr lang="es-MX" sz="1400" b="1" dirty="0">
              <a:solidFill>
                <a:srgbClr val="FF0000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CF242CE-D63F-40C9-8250-C1D900B0ECCA}"/>
              </a:ext>
            </a:extLst>
          </p:cNvPr>
          <p:cNvSpPr txBox="1"/>
          <p:nvPr/>
        </p:nvSpPr>
        <p:spPr>
          <a:xfrm>
            <a:off x="393894" y="3413111"/>
            <a:ext cx="7226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spc="300" dirty="0"/>
              <a:t>8.3.6 Cambios del diseño y desarrollo</a:t>
            </a:r>
            <a:endParaRPr lang="es-MX" b="1" spc="300" dirty="0"/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B1BCC948-041E-4CBF-A4CF-5084007B2C0F}"/>
              </a:ext>
            </a:extLst>
          </p:cNvPr>
          <p:cNvGrpSpPr/>
          <p:nvPr/>
        </p:nvGrpSpPr>
        <p:grpSpPr>
          <a:xfrm>
            <a:off x="168812" y="230331"/>
            <a:ext cx="7451195" cy="3552112"/>
            <a:chOff x="168812" y="230331"/>
            <a:chExt cx="7451195" cy="3552112"/>
          </a:xfrm>
        </p:grpSpPr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F52A36D4-8088-45EE-80C5-141A0914E9A3}"/>
                </a:ext>
              </a:extLst>
            </p:cNvPr>
            <p:cNvSpPr txBox="1"/>
            <p:nvPr/>
          </p:nvSpPr>
          <p:spPr>
            <a:xfrm>
              <a:off x="365757" y="230331"/>
              <a:ext cx="714170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>
                  <a:solidFill>
                    <a:srgbClr val="002060"/>
                  </a:solidFill>
                </a:rPr>
                <a:t>8.3 DISEÑO Y DESARROLLO DE LOS PRODUCTOS Y SERVICIOS </a:t>
              </a:r>
              <a:endParaRPr lang="es-MX" sz="2000" b="1" dirty="0">
                <a:solidFill>
                  <a:srgbClr val="002060"/>
                </a:solidFill>
              </a:endParaRP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FA5D42F9-8A02-4EB8-B082-17D1041536B4}"/>
                </a:ext>
              </a:extLst>
            </p:cNvPr>
            <p:cNvSpPr/>
            <p:nvPr/>
          </p:nvSpPr>
          <p:spPr>
            <a:xfrm>
              <a:off x="168812" y="630441"/>
              <a:ext cx="7451195" cy="3152002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32" name="Grupo 31">
            <a:extLst>
              <a:ext uri="{FF2B5EF4-FFF2-40B4-BE49-F238E27FC236}">
                <a16:creationId xmlns:a16="http://schemas.microsoft.com/office/drawing/2014/main" id="{DEA2CEAC-4F06-4531-B2AB-C614E020475D}"/>
              </a:ext>
            </a:extLst>
          </p:cNvPr>
          <p:cNvGrpSpPr/>
          <p:nvPr/>
        </p:nvGrpSpPr>
        <p:grpSpPr>
          <a:xfrm>
            <a:off x="7760688" y="30276"/>
            <a:ext cx="4323469" cy="3752167"/>
            <a:chOff x="7760688" y="30276"/>
            <a:chExt cx="4323469" cy="3752167"/>
          </a:xfrm>
        </p:grpSpPr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42A0937D-772B-4C1A-99C1-DC4690C96C72}"/>
                </a:ext>
              </a:extLst>
            </p:cNvPr>
            <p:cNvSpPr txBox="1"/>
            <p:nvPr/>
          </p:nvSpPr>
          <p:spPr>
            <a:xfrm>
              <a:off x="9176831" y="470243"/>
              <a:ext cx="2907326" cy="33122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s-ES" sz="2400" b="1" dirty="0">
                  <a:solidFill>
                    <a:schemeClr val="bg1"/>
                  </a:solidFill>
                </a:rPr>
                <a:t>PRODUCCIÓN</a:t>
              </a:r>
            </a:p>
            <a:p>
              <a:endParaRPr lang="es-ES" sz="2400" b="1" dirty="0">
                <a:solidFill>
                  <a:schemeClr val="bg1"/>
                </a:solidFill>
              </a:endParaRPr>
            </a:p>
            <a:p>
              <a:r>
                <a:rPr lang="es-ES" sz="2400" b="1" dirty="0">
                  <a:solidFill>
                    <a:schemeClr val="bg1"/>
                  </a:solidFill>
                </a:rPr>
                <a:t>ENTREGA</a:t>
              </a:r>
            </a:p>
            <a:p>
              <a:endParaRPr lang="es-ES" sz="2400" b="1" dirty="0">
                <a:solidFill>
                  <a:schemeClr val="bg1"/>
                </a:solidFill>
              </a:endParaRPr>
            </a:p>
            <a:p>
              <a:r>
                <a:rPr lang="es-ES" sz="2400" b="1" dirty="0">
                  <a:solidFill>
                    <a:schemeClr val="bg1"/>
                  </a:solidFill>
                </a:rPr>
                <a:t>INSTALACIÓN</a:t>
              </a:r>
            </a:p>
            <a:p>
              <a:endParaRPr lang="es-ES" sz="2400" b="1" dirty="0">
                <a:solidFill>
                  <a:schemeClr val="bg1"/>
                </a:solidFill>
              </a:endParaRPr>
            </a:p>
            <a:p>
              <a:r>
                <a:rPr lang="es-ES" sz="2400" b="1" dirty="0">
                  <a:solidFill>
                    <a:schemeClr val="bg1"/>
                  </a:solidFill>
                </a:rPr>
                <a:t>OTROS PROCESOS INTERNOS</a:t>
              </a:r>
            </a:p>
          </p:txBody>
        </p:sp>
        <p:sp>
          <p:nvSpPr>
            <p:cNvPr id="11" name="Flecha: a la derecha 10">
              <a:extLst>
                <a:ext uri="{FF2B5EF4-FFF2-40B4-BE49-F238E27FC236}">
                  <a16:creationId xmlns:a16="http://schemas.microsoft.com/office/drawing/2014/main" id="{3D23C942-9CD2-49D1-9373-9134D24979FE}"/>
                </a:ext>
              </a:extLst>
            </p:cNvPr>
            <p:cNvSpPr/>
            <p:nvPr/>
          </p:nvSpPr>
          <p:spPr>
            <a:xfrm>
              <a:off x="7760688" y="1315576"/>
              <a:ext cx="1317666" cy="54964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C7B193DE-4AC2-40B2-88B3-19BE2C2AD7D3}"/>
                </a:ext>
              </a:extLst>
            </p:cNvPr>
            <p:cNvSpPr txBox="1"/>
            <p:nvPr/>
          </p:nvSpPr>
          <p:spPr>
            <a:xfrm>
              <a:off x="9176831" y="30276"/>
              <a:ext cx="280884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s-ES" sz="2000" b="1" dirty="0">
                  <a:solidFill>
                    <a:srgbClr val="002060"/>
                  </a:solidFill>
                </a:rPr>
                <a:t>Continua capítulo 8</a:t>
              </a:r>
              <a:endParaRPr lang="es-MX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042CA40-6A23-4965-8CEB-689306A10FCC}"/>
              </a:ext>
            </a:extLst>
          </p:cNvPr>
          <p:cNvSpPr txBox="1"/>
          <p:nvPr/>
        </p:nvSpPr>
        <p:spPr>
          <a:xfrm>
            <a:off x="230354" y="4178850"/>
            <a:ext cx="5420172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Alimentos</a:t>
            </a:r>
            <a:r>
              <a:rPr lang="es-ES" dirty="0">
                <a:solidFill>
                  <a:srgbClr val="002060"/>
                </a:solidFill>
              </a:rPr>
              <a:t>.</a:t>
            </a:r>
            <a:r>
              <a:rPr lang="es-ES" dirty="0">
                <a:solidFill>
                  <a:srgbClr val="0070C0"/>
                </a:solidFill>
              </a:rPr>
              <a:t> Diseño de alimentos.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Imprenta/Publicidad</a:t>
            </a:r>
            <a:r>
              <a:rPr lang="es-ES" dirty="0">
                <a:solidFill>
                  <a:srgbClr val="0070C0"/>
                </a:solidFill>
              </a:rPr>
              <a:t>. </a:t>
            </a:r>
            <a:r>
              <a:rPr lang="es-ES" dirty="0" err="1">
                <a:solidFill>
                  <a:srgbClr val="0070C0"/>
                </a:solidFill>
              </a:rPr>
              <a:t>Dummies</a:t>
            </a:r>
            <a:r>
              <a:rPr lang="es-ES" dirty="0">
                <a:solidFill>
                  <a:srgbClr val="0070C0"/>
                </a:solidFill>
              </a:rPr>
              <a:t> digitales o impresos.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Transporte</a:t>
            </a:r>
            <a:r>
              <a:rPr lang="es-ES" dirty="0">
                <a:solidFill>
                  <a:srgbClr val="0070C0"/>
                </a:solidFill>
              </a:rPr>
              <a:t>. Diseño de ruta. 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Construcción</a:t>
            </a:r>
            <a:r>
              <a:rPr lang="es-ES" dirty="0">
                <a:solidFill>
                  <a:srgbClr val="0070C0"/>
                </a:solidFill>
              </a:rPr>
              <a:t>. Diseño de casa modelo para fraccionamiento. 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Carpintería</a:t>
            </a:r>
            <a:r>
              <a:rPr lang="es-ES" dirty="0">
                <a:solidFill>
                  <a:srgbClr val="0070C0"/>
                </a:solidFill>
              </a:rPr>
              <a:t>. Diseño de muebles. 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DC569F8-F7AF-4EF2-B38C-FDDDC8E26FD5}"/>
              </a:ext>
            </a:extLst>
          </p:cNvPr>
          <p:cNvSpPr txBox="1"/>
          <p:nvPr/>
        </p:nvSpPr>
        <p:spPr>
          <a:xfrm>
            <a:off x="6285329" y="4117295"/>
            <a:ext cx="558605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Industria del vestido</a:t>
            </a:r>
            <a:r>
              <a:rPr lang="es-ES" dirty="0">
                <a:solidFill>
                  <a:srgbClr val="0070C0"/>
                </a:solidFill>
              </a:rPr>
              <a:t>. Diseño de prenda de vestir. 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Metalmecánica</a:t>
            </a:r>
            <a:r>
              <a:rPr lang="es-ES" dirty="0">
                <a:solidFill>
                  <a:srgbClr val="0070C0"/>
                </a:solidFill>
              </a:rPr>
              <a:t>. Diseño de maquinaria para transporte de materiales. 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Servicios financieros</a:t>
            </a:r>
            <a:r>
              <a:rPr lang="es-ES" dirty="0">
                <a:solidFill>
                  <a:srgbClr val="0070C0"/>
                </a:solidFill>
              </a:rPr>
              <a:t>. Diseño de producto financiero: crédito, seguro, otros. </a:t>
            </a:r>
          </a:p>
          <a:p>
            <a:pPr marL="285750" indent="-285750">
              <a:spcAft>
                <a:spcPts val="1200"/>
              </a:spcAft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s-ES" b="1" dirty="0">
                <a:solidFill>
                  <a:srgbClr val="002060"/>
                </a:solidFill>
              </a:rPr>
              <a:t>Paneles solares</a:t>
            </a:r>
            <a:r>
              <a:rPr lang="es-ES" dirty="0">
                <a:solidFill>
                  <a:srgbClr val="0070C0"/>
                </a:solidFill>
              </a:rPr>
              <a:t>. Diseño de instalación de paneles solares. </a:t>
            </a:r>
            <a:endParaRPr lang="es-MX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2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6" grpId="0"/>
      <p:bldP spid="18" grpId="0"/>
      <p:bldP spid="20" grpId="0"/>
      <p:bldP spid="22" grpId="0"/>
      <p:bldP spid="26" grpId="0"/>
      <p:bldP spid="28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145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Saúl Sánchez Hernández</dc:creator>
  <cp:lastModifiedBy>Saúl Sánchez Hernández</cp:lastModifiedBy>
  <cp:revision>2</cp:revision>
  <dcterms:created xsi:type="dcterms:W3CDTF">2021-11-11T01:20:01Z</dcterms:created>
  <dcterms:modified xsi:type="dcterms:W3CDTF">2021-11-11T03:55:53Z</dcterms:modified>
</cp:coreProperties>
</file>